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0" d="100"/>
          <a:sy n="150" d="100"/>
        </p:scale>
        <p:origin x="65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C3D0F-1136-39F5-D5CE-7A3D34B575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3D8B23B-06E7-5A27-026B-6AEEF3B545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E9D4913-05ED-066D-F778-A0DF0AA2198F}"/>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855D44FF-452A-ED38-FB0C-AE2277130D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94DC57C-B96E-EAB2-B375-DF46AC119A4D}"/>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140282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0337E-648D-D0C4-2976-8570E31129C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EDB782D-FB14-44F5-1B0A-8229399888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49FD9DF-786F-22B8-EEC7-B83C4788B80E}"/>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EB16317B-9585-135F-7EA9-8AD8A782A11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35DB69D-1F76-3912-A921-5F64647346F7}"/>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649826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48C8FE-79B6-BB5C-5A2A-24422EF218B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DB5E337-6993-DF57-69D9-3C46A211A39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0AB83DE-5392-1C92-2CDF-9A7AC7D105E6}"/>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55618A6A-CBA5-8534-8C00-83CA7F69C33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6D7DF97-C7AE-54F3-6610-FD4A994FC6F4}"/>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06654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0D773-117F-C06C-3EAF-8B903929CE7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140594C-7ED9-9556-75C2-80C2556267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07BA980-C614-CB51-E9D1-2D862254C65A}"/>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7F23FF52-404E-3EBB-31BD-6DEAC8FDB71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656809-4CC3-28A8-A5CC-322FA90C4252}"/>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1490571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407CA-4257-5279-1E68-F0F4FBA4F4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7FCB12D-92F2-5EE1-78A5-AFF9F08F9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D6D6E98-A0B9-14DD-3165-6B7A2E54B102}"/>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05C46E71-0E32-E783-06D8-E33F92990C4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8F81861-F1CF-B0E6-7ADB-3513D546E6FD}"/>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3034004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2CF02-B88D-53C2-1C6A-0697247535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6018934-9D08-EF79-1649-04DD4CE237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F714DA8-10F1-B264-991F-83A53BE39F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12BE873-FA1D-CE96-C4F7-03A4F978107F}"/>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6" name="Footer Placeholder 5">
            <a:extLst>
              <a:ext uri="{FF2B5EF4-FFF2-40B4-BE49-F238E27FC236}">
                <a16:creationId xmlns:a16="http://schemas.microsoft.com/office/drawing/2014/main" id="{F28A8226-2029-B469-5B43-03DDCB2C3C7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353A763-2803-D7E2-469A-5A5070212B3F}"/>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95745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3477A-3EFA-8257-1AE0-30CED392863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9E18AFB-6A7C-ABD8-13EE-B11128ECF9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CCB78F-5584-A71E-B227-23EDAC80D3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DADC222-757D-EE62-95BC-D7BBC6D302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BE9747-F8AB-B31A-D2E9-2557A89D7E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60432FA-2AE5-4E36-7384-AA26C42549EB}"/>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8" name="Footer Placeholder 7">
            <a:extLst>
              <a:ext uri="{FF2B5EF4-FFF2-40B4-BE49-F238E27FC236}">
                <a16:creationId xmlns:a16="http://schemas.microsoft.com/office/drawing/2014/main" id="{00A3140C-1467-32AE-0902-8F1E4FCF9E3D}"/>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A302C93-7CB9-9202-54EC-73DFFA3C4E8B}"/>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914320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3D0DD-0E2A-0A11-E671-80BA137DA04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0785519-A54E-7D67-F000-B4D2FAD64C85}"/>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4" name="Footer Placeholder 3">
            <a:extLst>
              <a:ext uri="{FF2B5EF4-FFF2-40B4-BE49-F238E27FC236}">
                <a16:creationId xmlns:a16="http://schemas.microsoft.com/office/drawing/2014/main" id="{AD50D7AC-9DFF-62FE-7B52-42D969B39DC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048E442-AB3E-50A0-2EB7-C1B6239351A2}"/>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1674271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67359E-8C0A-00D6-3F68-FAB911160764}"/>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3" name="Footer Placeholder 2">
            <a:extLst>
              <a:ext uri="{FF2B5EF4-FFF2-40B4-BE49-F238E27FC236}">
                <a16:creationId xmlns:a16="http://schemas.microsoft.com/office/drawing/2014/main" id="{1DC6988F-AE92-330B-94D5-9B60C065ED0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0AF77CB-E3C1-EBCC-3328-63CEB349DEE5}"/>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630985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05635-A74F-AB06-5433-D01F70D57A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D75D4FA-FC2F-EDB6-D107-0A8541A95B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A33E52C-8701-C3E4-1D83-66AD181544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1B3DDA-9B1F-6F72-3A6D-CAB983AD0362}"/>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6" name="Footer Placeholder 5">
            <a:extLst>
              <a:ext uri="{FF2B5EF4-FFF2-40B4-BE49-F238E27FC236}">
                <a16:creationId xmlns:a16="http://schemas.microsoft.com/office/drawing/2014/main" id="{BC21FFF5-D8C5-4FCE-9315-833F97A72B3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E8F993A-AD41-0F04-9813-811ADE1C7AB7}"/>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467361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0F1F8-C816-A226-F94F-F9B4074CD5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3A63935-24A9-8E43-1E7B-691A7460F2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5AFC499-50C1-7165-3269-05979C168E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07BF91-5464-5985-6FA6-0B216105EE3D}"/>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6" name="Footer Placeholder 5">
            <a:extLst>
              <a:ext uri="{FF2B5EF4-FFF2-40B4-BE49-F238E27FC236}">
                <a16:creationId xmlns:a16="http://schemas.microsoft.com/office/drawing/2014/main" id="{6D689DF3-CFA8-34A2-2F39-8085BAD6E6D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1DD6856-4382-A376-C3BF-C732AE399943}"/>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1259153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8900EB-DC9B-972C-9E5A-7EF134DCEF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FD0500C-6674-0687-08E5-9BDA233B6E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EEFC4A9-60C1-8869-31D3-5786B9A7C4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24F4F0D3-D112-BF4B-30EE-68A2F49D29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8094DC8-94C7-5333-A89B-9AA53F8BE0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4DD933-0710-4881-A3B0-23676CD20C52}" type="slidenum">
              <a:rPr lang="en-GB" smtClean="0"/>
              <a:t>‹#›</a:t>
            </a:fld>
            <a:endParaRPr lang="en-GB"/>
          </a:p>
        </p:txBody>
      </p:sp>
    </p:spTree>
    <p:extLst>
      <p:ext uri="{BB962C8B-B14F-4D97-AF65-F5344CB8AC3E}">
        <p14:creationId xmlns:p14="http://schemas.microsoft.com/office/powerpoint/2010/main" val="19702639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1B507-EB9A-2DB1-C70A-D34B5CDB6C46}"/>
              </a:ext>
            </a:extLst>
          </p:cNvPr>
          <p:cNvSpPr>
            <a:spLocks noGrp="1"/>
          </p:cNvSpPr>
          <p:nvPr>
            <p:ph type="ctrTitle"/>
          </p:nvPr>
        </p:nvSpPr>
        <p:spPr/>
        <p:txBody>
          <a:bodyPr/>
          <a:lstStyle/>
          <a:p>
            <a:r>
              <a:rPr lang="en-GB" dirty="0"/>
              <a:t>3D Modelling PORT1</a:t>
            </a:r>
          </a:p>
        </p:txBody>
      </p:sp>
      <p:sp>
        <p:nvSpPr>
          <p:cNvPr id="3" name="Subtitle 2">
            <a:extLst>
              <a:ext uri="{FF2B5EF4-FFF2-40B4-BE49-F238E27FC236}">
                <a16:creationId xmlns:a16="http://schemas.microsoft.com/office/drawing/2014/main" id="{05262ED1-CD2D-E56D-66E8-0620CE205D8F}"/>
              </a:ext>
            </a:extLst>
          </p:cNvPr>
          <p:cNvSpPr>
            <a:spLocks noGrp="1"/>
          </p:cNvSpPr>
          <p:nvPr>
            <p:ph type="subTitle" idx="1"/>
          </p:nvPr>
        </p:nvSpPr>
        <p:spPr/>
        <p:txBody>
          <a:bodyPr/>
          <a:lstStyle/>
          <a:p>
            <a:r>
              <a:rPr lang="en-GB" dirty="0"/>
              <a:t>St20231722</a:t>
            </a:r>
          </a:p>
          <a:p>
            <a:r>
              <a:rPr lang="en-GB" dirty="0"/>
              <a:t>Dylan Dennis</a:t>
            </a:r>
          </a:p>
        </p:txBody>
      </p:sp>
    </p:spTree>
    <p:extLst>
      <p:ext uri="{BB962C8B-B14F-4D97-AF65-F5344CB8AC3E}">
        <p14:creationId xmlns:p14="http://schemas.microsoft.com/office/powerpoint/2010/main" val="3227365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3398F2-A6C8-5FC6-288F-70000F898486}"/>
              </a:ext>
            </a:extLst>
          </p:cNvPr>
          <p:cNvSpPr>
            <a:spLocks noGrp="1"/>
          </p:cNvSpPr>
          <p:nvPr>
            <p:ph type="title"/>
          </p:nvPr>
        </p:nvSpPr>
        <p:spPr>
          <a:xfrm>
            <a:off x="630936" y="639520"/>
            <a:ext cx="3429000" cy="1719072"/>
          </a:xfrm>
        </p:spPr>
        <p:txBody>
          <a:bodyPr anchor="b">
            <a:normAutofit/>
          </a:bodyPr>
          <a:lstStyle/>
          <a:p>
            <a:r>
              <a:rPr lang="en-GB" sz="4200"/>
              <a:t>Animation And Rigging Part 4</a:t>
            </a:r>
          </a:p>
        </p:txBody>
      </p:sp>
      <p:sp>
        <p:nvSpPr>
          <p:cNvPr id="1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Animation Demo">
            <a:hlinkClick r:id="" action="ppaction://media"/>
            <a:extLst>
              <a:ext uri="{FF2B5EF4-FFF2-40B4-BE49-F238E27FC236}">
                <a16:creationId xmlns:a16="http://schemas.microsoft.com/office/drawing/2014/main" id="{0A865A92-C500-C320-C4B0-5D95AE5D97B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083006" y="3304221"/>
            <a:ext cx="5692441" cy="3283202"/>
          </a:xfrm>
        </p:spPr>
      </p:pic>
      <p:pic>
        <p:nvPicPr>
          <p:cNvPr id="5" name="Content Placeholder 4" descr="A screenshot of a computer&#10;&#10;Description automatically generated">
            <a:extLst>
              <a:ext uri="{FF2B5EF4-FFF2-40B4-BE49-F238E27FC236}">
                <a16:creationId xmlns:a16="http://schemas.microsoft.com/office/drawing/2014/main" id="{4C53B056-ED7D-BA4E-2CBD-AB4439B90A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3006" y="93805"/>
            <a:ext cx="5692441" cy="3116611"/>
          </a:xfrm>
          <a:prstGeom prst="rect">
            <a:avLst/>
          </a:prstGeom>
        </p:spPr>
      </p:pic>
      <p:sp>
        <p:nvSpPr>
          <p:cNvPr id="11" name="TextBox 10">
            <a:extLst>
              <a:ext uri="{FF2B5EF4-FFF2-40B4-BE49-F238E27FC236}">
                <a16:creationId xmlns:a16="http://schemas.microsoft.com/office/drawing/2014/main" id="{A7011DD0-876B-29E5-5860-7E832C4F8070}"/>
              </a:ext>
            </a:extLst>
          </p:cNvPr>
          <p:cNvSpPr txBox="1"/>
          <p:nvPr/>
        </p:nvSpPr>
        <p:spPr>
          <a:xfrm>
            <a:off x="630935" y="2855033"/>
            <a:ext cx="3612143" cy="3970318"/>
          </a:xfrm>
          <a:prstGeom prst="rect">
            <a:avLst/>
          </a:prstGeom>
          <a:noFill/>
        </p:spPr>
        <p:txBody>
          <a:bodyPr wrap="square" rtlCol="0">
            <a:spAutoFit/>
          </a:bodyPr>
          <a:lstStyle/>
          <a:p>
            <a:r>
              <a:rPr lang="en-GB" dirty="0"/>
              <a:t>After successfully rigging my character, I decided to make a small animation loop that would demonstrate the use of multiple limbs simultaneously using my bones and the animation tools provided in the pose editor section in blender. Using the animation timeline, I was able to capture several different moments with keyframes to then save and be able to play back as an animation which can be previewed in the video attached to this slide</a:t>
            </a:r>
          </a:p>
        </p:txBody>
      </p:sp>
    </p:spTree>
    <p:extLst>
      <p:ext uri="{BB962C8B-B14F-4D97-AF65-F5344CB8AC3E}">
        <p14:creationId xmlns:p14="http://schemas.microsoft.com/office/powerpoint/2010/main" val="3072972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67E979-C078-3EE2-E8DF-EDB3E4873251}"/>
              </a:ext>
            </a:extLst>
          </p:cNvPr>
          <p:cNvSpPr>
            <a:spLocks noGrp="1"/>
          </p:cNvSpPr>
          <p:nvPr>
            <p:ph type="title"/>
          </p:nvPr>
        </p:nvSpPr>
        <p:spPr>
          <a:xfrm>
            <a:off x="838200" y="365125"/>
            <a:ext cx="10515600" cy="1306443"/>
          </a:xfrm>
        </p:spPr>
        <p:txBody>
          <a:bodyPr>
            <a:normAutofit/>
          </a:bodyPr>
          <a:lstStyle/>
          <a:p>
            <a:r>
              <a:rPr lang="en-GB" sz="4000" dirty="0"/>
              <a:t>UV Unwrapping And Texture Creation Part 1</a:t>
            </a:r>
          </a:p>
        </p:txBody>
      </p:sp>
      <p:sp>
        <p:nvSpPr>
          <p:cNvPr id="9" name="Content Placeholder 8">
            <a:extLst>
              <a:ext uri="{FF2B5EF4-FFF2-40B4-BE49-F238E27FC236}">
                <a16:creationId xmlns:a16="http://schemas.microsoft.com/office/drawing/2014/main" id="{F5628967-6431-593C-5BE5-550850C3C7EB}"/>
              </a:ext>
            </a:extLst>
          </p:cNvPr>
          <p:cNvSpPr>
            <a:spLocks noGrp="1"/>
          </p:cNvSpPr>
          <p:nvPr>
            <p:ph idx="1"/>
          </p:nvPr>
        </p:nvSpPr>
        <p:spPr>
          <a:xfrm>
            <a:off x="838200" y="1825625"/>
            <a:ext cx="4152774" cy="4303464"/>
          </a:xfrm>
        </p:spPr>
        <p:txBody>
          <a:bodyPr>
            <a:normAutofit/>
          </a:bodyPr>
          <a:lstStyle/>
          <a:p>
            <a:pPr marL="0" indent="0">
              <a:buNone/>
            </a:pPr>
            <a:r>
              <a:rPr lang="en-US" sz="1700"/>
              <a:t>The first stage in texturing a 3D model is to do a UV unwrap this allows us to map how are textures are applied to our model when we come to that stage. There's a variety of different methods for UV unwrapping objects in blender but here I opted for the more manual approach of directly marking “seams” in parts of my model to tell blender how I wanted different parts of my model unwrapped. In the screenshot next to this you can see how I've unwrapped two pillars in my Torii Gate model by defining one continuous seam along one edge of my cylinder it allows me to unwrap in one continuous shape. After unwrapping all of my UV’s I then proceed to scale them all to fit into my texture space while making the best use of my UV space possible</a:t>
            </a:r>
          </a:p>
        </p:txBody>
      </p:sp>
      <p:pic>
        <p:nvPicPr>
          <p:cNvPr id="5" name="Content Placeholder 4">
            <a:extLst>
              <a:ext uri="{FF2B5EF4-FFF2-40B4-BE49-F238E27FC236}">
                <a16:creationId xmlns:a16="http://schemas.microsoft.com/office/drawing/2014/main" id="{465F7567-947A-6045-FB35-6BA57720CED9}"/>
              </a:ext>
            </a:extLst>
          </p:cNvPr>
          <p:cNvPicPr>
            <a:picLocks noChangeAspect="1"/>
          </p:cNvPicPr>
          <p:nvPr/>
        </p:nvPicPr>
        <p:blipFill rotWithShape="1">
          <a:blip r:embed="rId2">
            <a:extLst>
              <a:ext uri="{28A0092B-C50C-407E-A947-70E740481C1C}">
                <a14:useLocalDpi xmlns:a14="http://schemas.microsoft.com/office/drawing/2010/main" val="0"/>
              </a:ext>
            </a:extLst>
          </a:blip>
          <a:srcRect r="20768" b="-1"/>
          <a:stretch/>
        </p:blipFill>
        <p:spPr>
          <a:xfrm>
            <a:off x="5183500" y="1904282"/>
            <a:ext cx="6170299" cy="4224808"/>
          </a:xfrm>
          <a:prstGeom prst="rect">
            <a:avLst/>
          </a:prstGeom>
        </p:spPr>
      </p:pic>
    </p:spTree>
    <p:extLst>
      <p:ext uri="{BB962C8B-B14F-4D97-AF65-F5344CB8AC3E}">
        <p14:creationId xmlns:p14="http://schemas.microsoft.com/office/powerpoint/2010/main" val="3890654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AB902CB9-C7DC-4673-B7D5-F22DCF0EC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CAC506-7800-EE10-C736-96F2EA34C650}"/>
              </a:ext>
            </a:extLst>
          </p:cNvPr>
          <p:cNvSpPr>
            <a:spLocks noGrp="1"/>
          </p:cNvSpPr>
          <p:nvPr>
            <p:ph type="title"/>
          </p:nvPr>
        </p:nvSpPr>
        <p:spPr>
          <a:xfrm>
            <a:off x="7353824" y="554510"/>
            <a:ext cx="3999971" cy="1689029"/>
          </a:xfrm>
        </p:spPr>
        <p:txBody>
          <a:bodyPr anchor="b">
            <a:normAutofit/>
          </a:bodyPr>
          <a:lstStyle/>
          <a:p>
            <a:r>
              <a:rPr lang="en-GB" sz="3700" dirty="0"/>
              <a:t>UV Unwrapping And Texture Creation Part 2</a:t>
            </a:r>
          </a:p>
        </p:txBody>
      </p:sp>
      <p:pic>
        <p:nvPicPr>
          <p:cNvPr id="9" name="Picture 8" descr="A screenshot of a computer&#10;&#10;Description automatically generated">
            <a:extLst>
              <a:ext uri="{FF2B5EF4-FFF2-40B4-BE49-F238E27FC236}">
                <a16:creationId xmlns:a16="http://schemas.microsoft.com/office/drawing/2014/main" id="{D2B63331-BA6D-6DDE-2856-502A08DD7E4B}"/>
              </a:ext>
            </a:extLst>
          </p:cNvPr>
          <p:cNvPicPr>
            <a:picLocks noChangeAspect="1"/>
          </p:cNvPicPr>
          <p:nvPr/>
        </p:nvPicPr>
        <p:blipFill rotWithShape="1">
          <a:blip r:embed="rId2">
            <a:extLst>
              <a:ext uri="{28A0092B-C50C-407E-A947-70E740481C1C}">
                <a14:useLocalDpi xmlns:a14="http://schemas.microsoft.com/office/drawing/2010/main" val="0"/>
              </a:ext>
            </a:extLst>
          </a:blip>
          <a:srcRect r="1" b="16441"/>
          <a:stretch/>
        </p:blipFill>
        <p:spPr>
          <a:xfrm>
            <a:off x="185912" y="3331916"/>
            <a:ext cx="3309228" cy="1513939"/>
          </a:xfrm>
          <a:prstGeom prst="rect">
            <a:avLst/>
          </a:prstGeom>
        </p:spPr>
      </p:pic>
      <p:pic>
        <p:nvPicPr>
          <p:cNvPr id="5" name="Content Placeholder 4" descr="A screenshot of a video&#10;&#10;Description automatically generated">
            <a:extLst>
              <a:ext uri="{FF2B5EF4-FFF2-40B4-BE49-F238E27FC236}">
                <a16:creationId xmlns:a16="http://schemas.microsoft.com/office/drawing/2014/main" id="{6658D853-A631-C3CB-DCF7-9C18160288E8}"/>
              </a:ext>
            </a:extLst>
          </p:cNvPr>
          <p:cNvPicPr>
            <a:picLocks noChangeAspect="1"/>
          </p:cNvPicPr>
          <p:nvPr/>
        </p:nvPicPr>
        <p:blipFill rotWithShape="1">
          <a:blip r:embed="rId3">
            <a:extLst>
              <a:ext uri="{28A0092B-C50C-407E-A947-70E740481C1C}">
                <a14:useLocalDpi xmlns:a14="http://schemas.microsoft.com/office/drawing/2010/main" val="0"/>
              </a:ext>
            </a:extLst>
          </a:blip>
          <a:srcRect t="5020" r="1" b="11038"/>
          <a:stretch/>
        </p:blipFill>
        <p:spPr>
          <a:xfrm>
            <a:off x="185912" y="1665961"/>
            <a:ext cx="3309228" cy="15139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A0C13DB-BE75-F966-F664-D1C21B5B3433}"/>
              </a:ext>
            </a:extLst>
          </p:cNvPr>
          <p:cNvPicPr>
            <a:picLocks noChangeAspect="1"/>
          </p:cNvPicPr>
          <p:nvPr/>
        </p:nvPicPr>
        <p:blipFill rotWithShape="1">
          <a:blip r:embed="rId4">
            <a:extLst>
              <a:ext uri="{28A0092B-C50C-407E-A947-70E740481C1C}">
                <a14:useLocalDpi xmlns:a14="http://schemas.microsoft.com/office/drawing/2010/main" val="0"/>
              </a:ext>
            </a:extLst>
          </a:blip>
          <a:srcRect t="15087" r="1" b="971"/>
          <a:stretch/>
        </p:blipFill>
        <p:spPr>
          <a:xfrm>
            <a:off x="3661764" y="3331922"/>
            <a:ext cx="3309228" cy="1513933"/>
          </a:xfrm>
          <a:prstGeom prst="rect">
            <a:avLst/>
          </a:prstGeom>
        </p:spPr>
      </p:pic>
      <p:pic>
        <p:nvPicPr>
          <p:cNvPr id="7" name="Picture 6" descr="A screen shot of a computer screen&#10;&#10;Description automatically generated">
            <a:extLst>
              <a:ext uri="{FF2B5EF4-FFF2-40B4-BE49-F238E27FC236}">
                <a16:creationId xmlns:a16="http://schemas.microsoft.com/office/drawing/2014/main" id="{47556E3B-3404-DED5-31D7-48F32D82D9E9}"/>
              </a:ext>
            </a:extLst>
          </p:cNvPr>
          <p:cNvPicPr>
            <a:picLocks noChangeAspect="1"/>
          </p:cNvPicPr>
          <p:nvPr/>
        </p:nvPicPr>
        <p:blipFill rotWithShape="1">
          <a:blip r:embed="rId5">
            <a:extLst>
              <a:ext uri="{28A0092B-C50C-407E-A947-70E740481C1C}">
                <a14:useLocalDpi xmlns:a14="http://schemas.microsoft.com/office/drawing/2010/main" val="0"/>
              </a:ext>
            </a:extLst>
          </a:blip>
          <a:srcRect t="6294" r="1" b="8986"/>
          <a:stretch/>
        </p:blipFill>
        <p:spPr>
          <a:xfrm>
            <a:off x="3630019" y="1665961"/>
            <a:ext cx="3309228" cy="1513947"/>
          </a:xfrm>
          <a:prstGeom prst="rect">
            <a:avLst/>
          </a:prstGeom>
        </p:spPr>
      </p:pic>
      <p:sp>
        <p:nvSpPr>
          <p:cNvPr id="17" name="Content Placeholder 16">
            <a:extLst>
              <a:ext uri="{FF2B5EF4-FFF2-40B4-BE49-F238E27FC236}">
                <a16:creationId xmlns:a16="http://schemas.microsoft.com/office/drawing/2014/main" id="{69C2503A-BC97-16BD-29E1-9CAE3E9CDAF7}"/>
              </a:ext>
            </a:extLst>
          </p:cNvPr>
          <p:cNvSpPr>
            <a:spLocks noGrp="1"/>
          </p:cNvSpPr>
          <p:nvPr>
            <p:ph idx="1"/>
          </p:nvPr>
        </p:nvSpPr>
        <p:spPr>
          <a:xfrm>
            <a:off x="7353824" y="2422928"/>
            <a:ext cx="3999971" cy="3699376"/>
          </a:xfrm>
        </p:spPr>
        <p:txBody>
          <a:bodyPr>
            <a:normAutofit fontScale="92500" lnSpcReduction="10000"/>
          </a:bodyPr>
          <a:lstStyle/>
          <a:p>
            <a:pPr marL="0" indent="0">
              <a:buNone/>
            </a:pPr>
            <a:r>
              <a:rPr lang="en-US" sz="1600" dirty="0"/>
              <a:t>In the following screenshots you can see the process of creating a wooden texture all made with photoshop. This is a texture I've used in multiple of my models within this portfolio. I started by adding render clouds to the canvas to fill the scene with some contrast which I could work with. Then I applied a chrome filter on top of my render clouds to give an organic flowing texture which was then stretched out using a “fibers” rendering effect to create a continuous wood grain type of effect. And finally, I added a colour layer and set the blending mode to “multiply” to apply any desired colour on top of my wooden grain texture which I then used to make a variety of different colored wood effects for my diffuse maps. A similar process was also used to create all of the various textures you can see in my models</a:t>
            </a:r>
          </a:p>
        </p:txBody>
      </p:sp>
    </p:spTree>
    <p:extLst>
      <p:ext uri="{BB962C8B-B14F-4D97-AF65-F5344CB8AC3E}">
        <p14:creationId xmlns:p14="http://schemas.microsoft.com/office/powerpoint/2010/main" val="42666851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D3BA2-340D-740C-E3E2-461DCB3F809E}"/>
              </a:ext>
            </a:extLst>
          </p:cNvPr>
          <p:cNvSpPr>
            <a:spLocks noGrp="1"/>
          </p:cNvSpPr>
          <p:nvPr>
            <p:ph type="title"/>
          </p:nvPr>
        </p:nvSpPr>
        <p:spPr>
          <a:xfrm>
            <a:off x="876693" y="741391"/>
            <a:ext cx="3455821" cy="1616203"/>
          </a:xfrm>
        </p:spPr>
        <p:txBody>
          <a:bodyPr anchor="b">
            <a:normAutofit/>
          </a:bodyPr>
          <a:lstStyle/>
          <a:p>
            <a:r>
              <a:rPr lang="en-GB" sz="3200"/>
              <a:t>UV Unwrapping And Texture Creation Part 3</a:t>
            </a:r>
          </a:p>
        </p:txBody>
      </p:sp>
      <p:sp>
        <p:nvSpPr>
          <p:cNvPr id="9" name="Content Placeholder 8">
            <a:extLst>
              <a:ext uri="{FF2B5EF4-FFF2-40B4-BE49-F238E27FC236}">
                <a16:creationId xmlns:a16="http://schemas.microsoft.com/office/drawing/2014/main" id="{C607AB3F-0C75-C50C-5EED-46EB49697AE9}"/>
              </a:ext>
            </a:extLst>
          </p:cNvPr>
          <p:cNvSpPr>
            <a:spLocks noGrp="1"/>
          </p:cNvSpPr>
          <p:nvPr>
            <p:ph idx="1"/>
          </p:nvPr>
        </p:nvSpPr>
        <p:spPr>
          <a:xfrm>
            <a:off x="876693" y="2533476"/>
            <a:ext cx="3455821" cy="3447832"/>
          </a:xfrm>
        </p:spPr>
        <p:txBody>
          <a:bodyPr anchor="t">
            <a:normAutofit fontScale="85000" lnSpcReduction="10000"/>
          </a:bodyPr>
          <a:lstStyle/>
          <a:p>
            <a:pPr marL="0" indent="0">
              <a:buNone/>
            </a:pPr>
            <a:r>
              <a:rPr lang="en-US" sz="2000" dirty="0"/>
              <a:t>In this slide you can see the process of generating normal maps that I used for my models. In this screenshot I was generating a normal map from my brick texture to attempt to give it a more 3D look which would allow me to save on time and polygons by creating an illusion of depth by adjusting the way light is bounced off my model. When generating normal maps, I would use photoshop to create and adjust the detail and blur levels of all my maps which would then be exported and applied to my models as an image file.</a:t>
            </a:r>
          </a:p>
        </p:txBody>
      </p:sp>
      <p:pic>
        <p:nvPicPr>
          <p:cNvPr id="5" name="Content Placeholder 4">
            <a:extLst>
              <a:ext uri="{FF2B5EF4-FFF2-40B4-BE49-F238E27FC236}">
                <a16:creationId xmlns:a16="http://schemas.microsoft.com/office/drawing/2014/main" id="{29E1E3AD-1972-95B0-F9F5-A04B06073A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7672" y="1692558"/>
            <a:ext cx="6389346" cy="3482193"/>
          </a:xfrm>
          <a:prstGeom prst="rect">
            <a:avLst/>
          </a:prstGeom>
        </p:spPr>
      </p:pic>
      <p:grpSp>
        <p:nvGrpSpPr>
          <p:cNvPr id="12" name="Group 11">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3" name="Rectangle 12">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54122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221AA6A-14A3-4CB1-A46D-4BBC72A286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263D51-65BF-A8D3-A0AB-548B500DC3C7}"/>
              </a:ext>
            </a:extLst>
          </p:cNvPr>
          <p:cNvSpPr>
            <a:spLocks noGrp="1"/>
          </p:cNvSpPr>
          <p:nvPr>
            <p:ph type="title"/>
          </p:nvPr>
        </p:nvSpPr>
        <p:spPr>
          <a:xfrm>
            <a:off x="4316935" y="507283"/>
            <a:ext cx="7036865" cy="1544062"/>
          </a:xfrm>
        </p:spPr>
        <p:txBody>
          <a:bodyPr>
            <a:normAutofit/>
          </a:bodyPr>
          <a:lstStyle/>
          <a:p>
            <a:r>
              <a:rPr lang="en-GB" sz="4000"/>
              <a:t>UV Unwrapping And Texture Creation Part 4</a:t>
            </a:r>
          </a:p>
        </p:txBody>
      </p:sp>
      <p:pic>
        <p:nvPicPr>
          <p:cNvPr id="7" name="Picture 6">
            <a:extLst>
              <a:ext uri="{FF2B5EF4-FFF2-40B4-BE49-F238E27FC236}">
                <a16:creationId xmlns:a16="http://schemas.microsoft.com/office/drawing/2014/main" id="{F95F7601-BD27-5396-DA03-FBAF982399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6994" y="177416"/>
            <a:ext cx="2063544" cy="1955208"/>
          </a:xfrm>
          <a:prstGeom prst="rect">
            <a:avLst/>
          </a:prstGeom>
        </p:spPr>
      </p:pic>
      <p:pic>
        <p:nvPicPr>
          <p:cNvPr id="13" name="Picture 12">
            <a:extLst>
              <a:ext uri="{FF2B5EF4-FFF2-40B4-BE49-F238E27FC236}">
                <a16:creationId xmlns:a16="http://schemas.microsoft.com/office/drawing/2014/main" id="{04A80333-7474-5A3B-463D-69C48FB3E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946" y="4337458"/>
            <a:ext cx="3571637" cy="2071223"/>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FEF9B3E1-842E-9923-C9F5-F40C5D5E80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947" y="2266235"/>
            <a:ext cx="3571637" cy="1937612"/>
          </a:xfrm>
          <a:prstGeom prst="rect">
            <a:avLst/>
          </a:prstGeom>
        </p:spPr>
      </p:pic>
      <p:sp>
        <p:nvSpPr>
          <p:cNvPr id="11" name="Content Placeholder 10">
            <a:extLst>
              <a:ext uri="{FF2B5EF4-FFF2-40B4-BE49-F238E27FC236}">
                <a16:creationId xmlns:a16="http://schemas.microsoft.com/office/drawing/2014/main" id="{657F0134-1C31-D836-1649-C7FC78F57A28}"/>
              </a:ext>
            </a:extLst>
          </p:cNvPr>
          <p:cNvSpPr>
            <a:spLocks noGrp="1"/>
          </p:cNvSpPr>
          <p:nvPr>
            <p:ph idx="1"/>
          </p:nvPr>
        </p:nvSpPr>
        <p:spPr>
          <a:xfrm>
            <a:off x="4316935" y="2230733"/>
            <a:ext cx="7036865" cy="3946229"/>
          </a:xfrm>
        </p:spPr>
        <p:txBody>
          <a:bodyPr>
            <a:normAutofit/>
          </a:bodyPr>
          <a:lstStyle/>
          <a:p>
            <a:pPr marL="0" indent="0">
              <a:buNone/>
            </a:pPr>
            <a:r>
              <a:rPr lang="en-US" sz="1900" dirty="0"/>
              <a:t>There were two other map types I created for some of my models. The transparency map which is the black and white image. This map was created for use in my katana model, but I never ended up using/applying it to my final rendition. The transparency map is quite simple int that everything that’s white is opaque and everything that’s black is 100% transparent with the shades of grey in-between being varying levels of transparency. My second map is the emission map which I created for my lamp model by taking my diffuse map and marking out the places I wanted to glow with a solid warm looking orange colour which was then applied to a black background. The emission map will apply a glowing emission effect to any colour applied to a black background so here it is responsible for the orange glow you can see emanating from my lamp when I switch to lighting mode in blender.</a:t>
            </a:r>
          </a:p>
        </p:txBody>
      </p:sp>
    </p:spTree>
    <p:extLst>
      <p:ext uri="{BB962C8B-B14F-4D97-AF65-F5344CB8AC3E}">
        <p14:creationId xmlns:p14="http://schemas.microsoft.com/office/powerpoint/2010/main" val="32764056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221AA6A-14A3-4CB1-A46D-4BBC72A286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E2C95A-F569-9C33-8C5A-161FE99B500C}"/>
              </a:ext>
            </a:extLst>
          </p:cNvPr>
          <p:cNvSpPr>
            <a:spLocks noGrp="1"/>
          </p:cNvSpPr>
          <p:nvPr>
            <p:ph type="title"/>
          </p:nvPr>
        </p:nvSpPr>
        <p:spPr>
          <a:xfrm>
            <a:off x="4316935" y="507283"/>
            <a:ext cx="7036865" cy="1544062"/>
          </a:xfrm>
        </p:spPr>
        <p:txBody>
          <a:bodyPr>
            <a:normAutofit/>
          </a:bodyPr>
          <a:lstStyle/>
          <a:p>
            <a:r>
              <a:rPr lang="en-GB" sz="4000"/>
              <a:t>UV Unwrapping And Texture Creation Part 5</a:t>
            </a:r>
          </a:p>
        </p:txBody>
      </p:sp>
      <p:pic>
        <p:nvPicPr>
          <p:cNvPr id="5" name="Content Placeholder 4" descr="A screenshot of a computer&#10;&#10;Description automatically generated">
            <a:extLst>
              <a:ext uri="{FF2B5EF4-FFF2-40B4-BE49-F238E27FC236}">
                <a16:creationId xmlns:a16="http://schemas.microsoft.com/office/drawing/2014/main" id="{10056B70-BEDC-4800-A993-45D9A4B2D1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948" y="181749"/>
            <a:ext cx="3571637" cy="1946542"/>
          </a:xfrm>
          <a:prstGeom prst="rect">
            <a:avLst/>
          </a:prstGeom>
        </p:spPr>
      </p:pic>
      <p:pic>
        <p:nvPicPr>
          <p:cNvPr id="9" name="Picture 8">
            <a:extLst>
              <a:ext uri="{FF2B5EF4-FFF2-40B4-BE49-F238E27FC236}">
                <a16:creationId xmlns:a16="http://schemas.microsoft.com/office/drawing/2014/main" id="{FD1CB324-B8A8-899A-2367-13AA3FD75B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948" y="2259481"/>
            <a:ext cx="3571637" cy="1946542"/>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4EC35D09-0E9D-66E9-3065-DBA4ADF473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948" y="4341678"/>
            <a:ext cx="3571637" cy="1937612"/>
          </a:xfrm>
          <a:prstGeom prst="rect">
            <a:avLst/>
          </a:prstGeom>
        </p:spPr>
      </p:pic>
      <p:sp>
        <p:nvSpPr>
          <p:cNvPr id="13" name="Content Placeholder 12">
            <a:extLst>
              <a:ext uri="{FF2B5EF4-FFF2-40B4-BE49-F238E27FC236}">
                <a16:creationId xmlns:a16="http://schemas.microsoft.com/office/drawing/2014/main" id="{75C78794-2BE6-8F83-98EB-9CD813FFD467}"/>
              </a:ext>
            </a:extLst>
          </p:cNvPr>
          <p:cNvSpPr>
            <a:spLocks noGrp="1"/>
          </p:cNvSpPr>
          <p:nvPr>
            <p:ph idx="1"/>
          </p:nvPr>
        </p:nvSpPr>
        <p:spPr>
          <a:xfrm>
            <a:off x="4316935" y="2230733"/>
            <a:ext cx="7036865" cy="3946229"/>
          </a:xfrm>
        </p:spPr>
        <p:txBody>
          <a:bodyPr>
            <a:normAutofit/>
          </a:bodyPr>
          <a:lstStyle/>
          <a:p>
            <a:pPr marL="0" indent="0">
              <a:buNone/>
            </a:pPr>
            <a:r>
              <a:rPr lang="en-US" sz="2000" dirty="0"/>
              <a:t>In this final stage I would take my maps and using the “shading” tab in Blender I would add my various maps as image nodes and route them into and through their respective slots on the material editor. These materials could then be applied to my model to give them their textures and various lighting and </a:t>
            </a:r>
            <a:r>
              <a:rPr lang="en-US" sz="2000"/>
              <a:t>transparency effects</a:t>
            </a:r>
          </a:p>
        </p:txBody>
      </p:sp>
    </p:spTree>
    <p:extLst>
      <p:ext uri="{BB962C8B-B14F-4D97-AF65-F5344CB8AC3E}">
        <p14:creationId xmlns:p14="http://schemas.microsoft.com/office/powerpoint/2010/main" val="3584000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58D94-08D4-07E8-63A9-55A75874B73F}"/>
              </a:ext>
            </a:extLst>
          </p:cNvPr>
          <p:cNvSpPr>
            <a:spLocks noGrp="1"/>
          </p:cNvSpPr>
          <p:nvPr>
            <p:ph type="title"/>
          </p:nvPr>
        </p:nvSpPr>
        <p:spPr>
          <a:xfrm>
            <a:off x="876693" y="741391"/>
            <a:ext cx="3455821" cy="1616203"/>
          </a:xfrm>
        </p:spPr>
        <p:txBody>
          <a:bodyPr anchor="b">
            <a:normAutofit/>
          </a:bodyPr>
          <a:lstStyle/>
          <a:p>
            <a:r>
              <a:rPr lang="en-GB" sz="3200" dirty="0"/>
              <a:t>3D Modelling a Pagoda Part 1</a:t>
            </a:r>
          </a:p>
        </p:txBody>
      </p:sp>
      <p:sp>
        <p:nvSpPr>
          <p:cNvPr id="20" name="Content Placeholder 8">
            <a:extLst>
              <a:ext uri="{FF2B5EF4-FFF2-40B4-BE49-F238E27FC236}">
                <a16:creationId xmlns:a16="http://schemas.microsoft.com/office/drawing/2014/main" id="{201F9222-A967-1DA8-F4D7-CC2BC7EA6C98}"/>
              </a:ext>
            </a:extLst>
          </p:cNvPr>
          <p:cNvSpPr>
            <a:spLocks noGrp="1"/>
          </p:cNvSpPr>
          <p:nvPr>
            <p:ph idx="1"/>
          </p:nvPr>
        </p:nvSpPr>
        <p:spPr>
          <a:xfrm>
            <a:off x="876693" y="2533476"/>
            <a:ext cx="3455821" cy="3447832"/>
          </a:xfrm>
        </p:spPr>
        <p:txBody>
          <a:bodyPr anchor="t">
            <a:normAutofit fontScale="92500" lnSpcReduction="20000"/>
          </a:bodyPr>
          <a:lstStyle/>
          <a:p>
            <a:r>
              <a:rPr lang="en-US" sz="2000" dirty="0"/>
              <a:t>Started by adding a number of cube meshes to represent the three main parts of the first layer of the pagoda model. Using the scale tool I altered the shape of one to flatten it and enlarge it to represent the base. While using the move tool and enabling select edges allowed me to taper the edge of one cube to create a triangular shape. Using the merge vertices option I sealed the end of the cube to avoid unnecessary vertices and faces.</a:t>
            </a:r>
          </a:p>
        </p:txBody>
      </p:sp>
      <p:pic>
        <p:nvPicPr>
          <p:cNvPr id="5" name="Content Placeholder 4">
            <a:extLst>
              <a:ext uri="{FF2B5EF4-FFF2-40B4-BE49-F238E27FC236}">
                <a16:creationId xmlns:a16="http://schemas.microsoft.com/office/drawing/2014/main" id="{6A6E5B63-D74A-AAE0-D30E-E8066E69AE17}"/>
              </a:ext>
            </a:extLst>
          </p:cNvPr>
          <p:cNvPicPr>
            <a:picLocks noChangeAspect="1"/>
          </p:cNvPicPr>
          <p:nvPr/>
        </p:nvPicPr>
        <p:blipFill rotWithShape="1">
          <a:blip r:embed="rId2">
            <a:extLst>
              <a:ext uri="{28A0092B-C50C-407E-A947-70E740481C1C}">
                <a14:useLocalDpi xmlns:a14="http://schemas.microsoft.com/office/drawing/2010/main" val="0"/>
              </a:ext>
            </a:extLst>
          </a:blip>
          <a:srcRect l="18927" r="24609" b="1"/>
          <a:stretch/>
        </p:blipFill>
        <p:spPr>
          <a:xfrm>
            <a:off x="5086726" y="10"/>
            <a:ext cx="7105273" cy="6857990"/>
          </a:xfrm>
          <a:prstGeom prst="rect">
            <a:avLst/>
          </a:prstGeom>
        </p:spPr>
      </p:pic>
      <p:grpSp>
        <p:nvGrpSpPr>
          <p:cNvPr id="21" name="Group 20">
            <a:extLst>
              <a:ext uri="{FF2B5EF4-FFF2-40B4-BE49-F238E27FC236}">
                <a16:creationId xmlns:a16="http://schemas.microsoft.com/office/drawing/2014/main" id="{A5AFD70F-20E3-55D2-E154-7D4FACFBB0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13" name="Rectangle 12">
              <a:extLst>
                <a:ext uri="{FF2B5EF4-FFF2-40B4-BE49-F238E27FC236}">
                  <a16:creationId xmlns:a16="http://schemas.microsoft.com/office/drawing/2014/main" id="{2FBDB812-268E-7EC5-B48A-752271816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DA30E18-AA70-D998-AAFC-727CB0367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3620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1D2AB87-1397-068E-5529-5073CD720A74}"/>
              </a:ext>
            </a:extLst>
          </p:cNvPr>
          <p:cNvSpPr>
            <a:spLocks noGrp="1"/>
          </p:cNvSpPr>
          <p:nvPr>
            <p:ph type="title"/>
          </p:nvPr>
        </p:nvSpPr>
        <p:spPr>
          <a:xfrm>
            <a:off x="1051560" y="586822"/>
            <a:ext cx="3657600" cy="1645920"/>
          </a:xfrm>
        </p:spPr>
        <p:txBody>
          <a:bodyPr>
            <a:normAutofit/>
          </a:bodyPr>
          <a:lstStyle/>
          <a:p>
            <a:r>
              <a:rPr lang="en-GB" sz="3200"/>
              <a:t>3D Modelling a Pagoda Part 2</a:t>
            </a:r>
          </a:p>
        </p:txBody>
      </p:sp>
      <p:sp>
        <p:nvSpPr>
          <p:cNvPr id="18" name="Rectangle 17">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BA019622-9DEE-B9F9-4FDC-0DDD58BC9202}"/>
              </a:ext>
            </a:extLst>
          </p:cNvPr>
          <p:cNvSpPr>
            <a:spLocks noGrp="1"/>
          </p:cNvSpPr>
          <p:nvPr>
            <p:ph idx="1"/>
          </p:nvPr>
        </p:nvSpPr>
        <p:spPr>
          <a:xfrm>
            <a:off x="5250106" y="586822"/>
            <a:ext cx="6106742" cy="1645920"/>
          </a:xfrm>
        </p:spPr>
        <p:txBody>
          <a:bodyPr anchor="ctr">
            <a:normAutofit fontScale="77500" lnSpcReduction="20000"/>
          </a:bodyPr>
          <a:lstStyle/>
          <a:p>
            <a:r>
              <a:rPr lang="en-US" sz="1600" dirty="0"/>
              <a:t>Using the inset tool on a rectangle I added some additional interior geometry which allowed me to then create a rough curved shape along all four sides of the rectangle simultaneously. After doing so I selected all the edges along the outside of the roof (Seen In Purple in the leftmost screenshot) to add an “edge crease” which would ensure that when applying my subdivision surface modifier my edges would remain sharp and would not be rounded out ensuring I kept a sharp edge while smoothing the rough curvature I had previously laid out using inset and loop cuts to add extra geometry to edit. After applying My subdivision modifier, I opted to leave the smoothing level at one as applying too many passes of the subdivision modifier would have significantly increased the poly count of my roof which I could not afford. As I was modelling a pagoda naturally, I knew there were going to be multiple subdivided roofs so keeping the poly count down for these was paramount</a:t>
            </a:r>
          </a:p>
        </p:txBody>
      </p:sp>
      <p:pic>
        <p:nvPicPr>
          <p:cNvPr id="5" name="Content Placeholder 4" descr="A screenshot of a computer&#10;&#10;Description automatically generated">
            <a:extLst>
              <a:ext uri="{FF2B5EF4-FFF2-40B4-BE49-F238E27FC236}">
                <a16:creationId xmlns:a16="http://schemas.microsoft.com/office/drawing/2014/main" id="{481AA991-EBC6-3E52-4208-4C45DAEE00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783" y="2970766"/>
            <a:ext cx="5481509" cy="3001125"/>
          </a:xfrm>
          <a:prstGeom prst="rect">
            <a:avLst/>
          </a:prstGeom>
        </p:spPr>
      </p:pic>
      <p:pic>
        <p:nvPicPr>
          <p:cNvPr id="7" name="Picture 6">
            <a:extLst>
              <a:ext uri="{FF2B5EF4-FFF2-40B4-BE49-F238E27FC236}">
                <a16:creationId xmlns:a16="http://schemas.microsoft.com/office/drawing/2014/main" id="{D93B1D85-1F10-4070-2981-0CF4E9F050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781" y="2966289"/>
            <a:ext cx="5523082" cy="3010079"/>
          </a:xfrm>
          <a:prstGeom prst="rect">
            <a:avLst/>
          </a:prstGeom>
        </p:spPr>
      </p:pic>
    </p:spTree>
    <p:extLst>
      <p:ext uri="{BB962C8B-B14F-4D97-AF65-F5344CB8AC3E}">
        <p14:creationId xmlns:p14="http://schemas.microsoft.com/office/powerpoint/2010/main" val="3411397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761DDFE-071F-4200-B0AA-394476C2D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A8336F-F09D-4C6B-A633-B07152A808BF}"/>
              </a:ext>
            </a:extLst>
          </p:cNvPr>
          <p:cNvSpPr>
            <a:spLocks noGrp="1"/>
          </p:cNvSpPr>
          <p:nvPr>
            <p:ph type="title"/>
          </p:nvPr>
        </p:nvSpPr>
        <p:spPr>
          <a:xfrm>
            <a:off x="838198" y="547815"/>
            <a:ext cx="5167185" cy="1680519"/>
          </a:xfrm>
        </p:spPr>
        <p:txBody>
          <a:bodyPr>
            <a:normAutofit/>
          </a:bodyPr>
          <a:lstStyle/>
          <a:p>
            <a:r>
              <a:rPr lang="en-GB" sz="4000"/>
              <a:t>3D Modelling a Pagoda Part 3</a:t>
            </a:r>
          </a:p>
        </p:txBody>
      </p:sp>
      <p:sp>
        <p:nvSpPr>
          <p:cNvPr id="11" name="Content Placeholder 10">
            <a:extLst>
              <a:ext uri="{FF2B5EF4-FFF2-40B4-BE49-F238E27FC236}">
                <a16:creationId xmlns:a16="http://schemas.microsoft.com/office/drawing/2014/main" id="{9AB28F40-96B1-B970-1A94-EABA805C7A81}"/>
              </a:ext>
            </a:extLst>
          </p:cNvPr>
          <p:cNvSpPr>
            <a:spLocks noGrp="1"/>
          </p:cNvSpPr>
          <p:nvPr>
            <p:ph idx="1"/>
          </p:nvPr>
        </p:nvSpPr>
        <p:spPr>
          <a:xfrm>
            <a:off x="6186619" y="547815"/>
            <a:ext cx="5178960" cy="1680519"/>
          </a:xfrm>
        </p:spPr>
        <p:txBody>
          <a:bodyPr anchor="ctr">
            <a:normAutofit/>
          </a:bodyPr>
          <a:lstStyle/>
          <a:p>
            <a:pPr marL="0" indent="0">
              <a:buNone/>
            </a:pPr>
            <a:r>
              <a:rPr lang="en-US" sz="1600" dirty="0"/>
              <a:t>The next step I took was to apply some depth and geometry to the first section of my pagoda. To do this I opted to first use the inset tool to create additional geometry on both the front and back of my pagoda. Using the extrude tool I was then able to create a dip in the model to represent the doorframe. </a:t>
            </a:r>
          </a:p>
        </p:txBody>
      </p:sp>
      <p:pic>
        <p:nvPicPr>
          <p:cNvPr id="7" name="Picture 6">
            <a:extLst>
              <a:ext uri="{FF2B5EF4-FFF2-40B4-BE49-F238E27FC236}">
                <a16:creationId xmlns:a16="http://schemas.microsoft.com/office/drawing/2014/main" id="{69D6AF22-03D9-19B9-BBB7-C7EC4C3EE9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8" y="2869439"/>
            <a:ext cx="5167185" cy="2816115"/>
          </a:xfrm>
          <a:prstGeom prst="rect">
            <a:avLst/>
          </a:prstGeom>
        </p:spPr>
      </p:pic>
      <p:pic>
        <p:nvPicPr>
          <p:cNvPr id="5" name="Content Placeholder 4">
            <a:extLst>
              <a:ext uri="{FF2B5EF4-FFF2-40B4-BE49-F238E27FC236}">
                <a16:creationId xmlns:a16="http://schemas.microsoft.com/office/drawing/2014/main" id="{10B52658-18B0-0D49-A774-B642FCFCF6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394" y="2875898"/>
            <a:ext cx="5167185" cy="2803197"/>
          </a:xfrm>
          <a:prstGeom prst="rect">
            <a:avLst/>
          </a:prstGeom>
        </p:spPr>
      </p:pic>
    </p:spTree>
    <p:extLst>
      <p:ext uri="{BB962C8B-B14F-4D97-AF65-F5344CB8AC3E}">
        <p14:creationId xmlns:p14="http://schemas.microsoft.com/office/powerpoint/2010/main" val="4169729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ABE1108-6423-4E53-85A1-817683043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467501-ED5E-1A0A-BF9E-01CC6C94F4AC}"/>
              </a:ext>
            </a:extLst>
          </p:cNvPr>
          <p:cNvSpPr>
            <a:spLocks noGrp="1"/>
          </p:cNvSpPr>
          <p:nvPr>
            <p:ph type="title"/>
          </p:nvPr>
        </p:nvSpPr>
        <p:spPr>
          <a:xfrm>
            <a:off x="4833366" y="543070"/>
            <a:ext cx="6870954" cy="1675626"/>
          </a:xfrm>
        </p:spPr>
        <p:txBody>
          <a:bodyPr>
            <a:normAutofit/>
          </a:bodyPr>
          <a:lstStyle/>
          <a:p>
            <a:r>
              <a:rPr lang="en-GB" sz="4000" dirty="0"/>
              <a:t>3D Modelling a Pagoda Part 4</a:t>
            </a:r>
          </a:p>
        </p:txBody>
      </p:sp>
      <p:pic>
        <p:nvPicPr>
          <p:cNvPr id="5" name="Content Placeholder 4" descr="A screenshot of a computer&#10;&#10;Description automatically generated">
            <a:extLst>
              <a:ext uri="{FF2B5EF4-FFF2-40B4-BE49-F238E27FC236}">
                <a16:creationId xmlns:a16="http://schemas.microsoft.com/office/drawing/2014/main" id="{D6044BB6-B44F-9305-8534-162B4927970D}"/>
              </a:ext>
            </a:extLst>
          </p:cNvPr>
          <p:cNvPicPr>
            <a:picLocks noChangeAspect="1"/>
          </p:cNvPicPr>
          <p:nvPr/>
        </p:nvPicPr>
        <p:blipFill rotWithShape="1">
          <a:blip r:embed="rId2">
            <a:extLst>
              <a:ext uri="{28A0092B-C50C-407E-A947-70E740481C1C}">
                <a14:useLocalDpi xmlns:a14="http://schemas.microsoft.com/office/drawing/2010/main" val="0"/>
              </a:ext>
            </a:extLst>
          </a:blip>
          <a:srcRect t="2092" r="3" b="3066"/>
          <a:stretch/>
        </p:blipFill>
        <p:spPr>
          <a:xfrm>
            <a:off x="20" y="1"/>
            <a:ext cx="4187091" cy="2164321"/>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3663642E-A415-717D-38FE-1D470A76452D}"/>
              </a:ext>
            </a:extLst>
          </p:cNvPr>
          <p:cNvPicPr>
            <a:picLocks noChangeAspect="1"/>
          </p:cNvPicPr>
          <p:nvPr/>
        </p:nvPicPr>
        <p:blipFill rotWithShape="1">
          <a:blip r:embed="rId3">
            <a:extLst>
              <a:ext uri="{28A0092B-C50C-407E-A947-70E740481C1C}">
                <a14:useLocalDpi xmlns:a14="http://schemas.microsoft.com/office/drawing/2010/main" val="0"/>
              </a:ext>
            </a:extLst>
          </a:blip>
          <a:srcRect r="3" b="4280"/>
          <a:stretch/>
        </p:blipFill>
        <p:spPr>
          <a:xfrm>
            <a:off x="20" y="2342320"/>
            <a:ext cx="4187091" cy="2164321"/>
          </a:xfrm>
          <a:prstGeom prst="rect">
            <a:avLst/>
          </a:prstGeom>
        </p:spPr>
      </p:pic>
      <p:pic>
        <p:nvPicPr>
          <p:cNvPr id="9" name="Picture 8">
            <a:extLst>
              <a:ext uri="{FF2B5EF4-FFF2-40B4-BE49-F238E27FC236}">
                <a16:creationId xmlns:a16="http://schemas.microsoft.com/office/drawing/2014/main" id="{B0BAB01A-D110-D745-53B4-B7D6B86089D3}"/>
              </a:ext>
            </a:extLst>
          </p:cNvPr>
          <p:cNvPicPr>
            <a:picLocks noChangeAspect="1"/>
          </p:cNvPicPr>
          <p:nvPr/>
        </p:nvPicPr>
        <p:blipFill rotWithShape="1">
          <a:blip r:embed="rId4">
            <a:extLst>
              <a:ext uri="{28A0092B-C50C-407E-A947-70E740481C1C}">
                <a14:useLocalDpi xmlns:a14="http://schemas.microsoft.com/office/drawing/2010/main" val="0"/>
              </a:ext>
            </a:extLst>
          </a:blip>
          <a:srcRect t="5588" r="3" b="3"/>
          <a:stretch/>
        </p:blipFill>
        <p:spPr>
          <a:xfrm>
            <a:off x="20" y="4693680"/>
            <a:ext cx="4187091" cy="2164321"/>
          </a:xfrm>
          <a:prstGeom prst="rect">
            <a:avLst/>
          </a:prstGeom>
        </p:spPr>
      </p:pic>
      <p:sp>
        <p:nvSpPr>
          <p:cNvPr id="13" name="Content Placeholder 12">
            <a:extLst>
              <a:ext uri="{FF2B5EF4-FFF2-40B4-BE49-F238E27FC236}">
                <a16:creationId xmlns:a16="http://schemas.microsoft.com/office/drawing/2014/main" id="{10219522-7C6A-F84E-2C9B-81A04371A094}"/>
              </a:ext>
            </a:extLst>
          </p:cNvPr>
          <p:cNvSpPr>
            <a:spLocks noGrp="1"/>
          </p:cNvSpPr>
          <p:nvPr>
            <p:ph idx="1"/>
          </p:nvPr>
        </p:nvSpPr>
        <p:spPr>
          <a:xfrm>
            <a:off x="4833366" y="2399720"/>
            <a:ext cx="6870954" cy="3736507"/>
          </a:xfrm>
        </p:spPr>
        <p:txBody>
          <a:bodyPr>
            <a:normAutofit fontScale="92500" lnSpcReduction="20000"/>
          </a:bodyPr>
          <a:lstStyle/>
          <a:p>
            <a:pPr marL="0" indent="0">
              <a:buNone/>
            </a:pPr>
            <a:r>
              <a:rPr lang="en-US" sz="2000" dirty="0"/>
              <a:t>In this stage I began modelling the fences that would adorn the various layers of my pagoda. Starting out with a base cube I utilized the loop cut (edge loop) tool to cut geometry in the shape of the fence I wanted into the cube. After this I cut out those faces that weren’t needed to create my basic shape seen in the first screenshot. After this there were many gaps between parts of the fence that needed to be linked together with geometry. To do this I would utilize the fill tool to select four different vertices and fill the space between them with faces. After filling in any gaps I decided to duplicate my fence model and then create a new variation pf it by beveling one end out and adding a sphere on top as a decoration (see screenshot 2) I first un-subdivided this ball to lower its poly count as it was only a small detail in the overall model After that I removed about half the faces from the ball as many of them would never be seen in game by the player thus making them pointless to render. Finally, I duplicated several of my fences to join into one longer fence that would go around the base.</a:t>
            </a:r>
          </a:p>
        </p:txBody>
      </p:sp>
    </p:spTree>
    <p:extLst>
      <p:ext uri="{BB962C8B-B14F-4D97-AF65-F5344CB8AC3E}">
        <p14:creationId xmlns:p14="http://schemas.microsoft.com/office/powerpoint/2010/main" val="2216367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EBC18B6-E5C3-4AD1-97A4-E6A3477A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76B946-451B-FBED-F7AF-D9C8DE99D5E2}"/>
              </a:ext>
            </a:extLst>
          </p:cNvPr>
          <p:cNvSpPr>
            <a:spLocks noGrp="1"/>
          </p:cNvSpPr>
          <p:nvPr>
            <p:ph type="title"/>
          </p:nvPr>
        </p:nvSpPr>
        <p:spPr>
          <a:xfrm>
            <a:off x="612648" y="1078992"/>
            <a:ext cx="6272784" cy="1545336"/>
          </a:xfrm>
        </p:spPr>
        <p:txBody>
          <a:bodyPr anchor="b">
            <a:normAutofit/>
          </a:bodyPr>
          <a:lstStyle/>
          <a:p>
            <a:r>
              <a:rPr lang="en-GB" sz="5200"/>
              <a:t>3D Modelling a Pagoda Part 5</a:t>
            </a:r>
          </a:p>
        </p:txBody>
      </p:sp>
      <p:sp>
        <p:nvSpPr>
          <p:cNvPr id="30" name="Rectangle 29">
            <a:extLst>
              <a:ext uri="{FF2B5EF4-FFF2-40B4-BE49-F238E27FC236}">
                <a16:creationId xmlns:a16="http://schemas.microsoft.com/office/drawing/2014/main" id="{136A4AB6-B72B-4CC6-ADCF-BE807B6C3D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039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screenshot of a computer program&#10;&#10;Description automatically generated">
            <a:extLst>
              <a:ext uri="{FF2B5EF4-FFF2-40B4-BE49-F238E27FC236}">
                <a16:creationId xmlns:a16="http://schemas.microsoft.com/office/drawing/2014/main" id="{284A595A-4668-D4C0-F1E0-3F2BD7BB4146}"/>
              </a:ext>
            </a:extLst>
          </p:cNvPr>
          <p:cNvPicPr>
            <a:picLocks noChangeAspect="1"/>
          </p:cNvPicPr>
          <p:nvPr/>
        </p:nvPicPr>
        <p:blipFill rotWithShape="1">
          <a:blip r:embed="rId2">
            <a:extLst>
              <a:ext uri="{28A0092B-C50C-407E-A947-70E740481C1C}">
                <a14:useLocalDpi xmlns:a14="http://schemas.microsoft.com/office/drawing/2010/main" val="0"/>
              </a:ext>
            </a:extLst>
          </a:blip>
          <a:srcRect t="8395"/>
          <a:stretch/>
        </p:blipFill>
        <p:spPr>
          <a:xfrm>
            <a:off x="7684008" y="1"/>
            <a:ext cx="4507992" cy="2240280"/>
          </a:xfrm>
          <a:prstGeom prst="rect">
            <a:avLst/>
          </a:prstGeom>
        </p:spPr>
      </p:pic>
      <p:sp>
        <p:nvSpPr>
          <p:cNvPr id="31" name="Rectangle 30">
            <a:extLst>
              <a:ext uri="{FF2B5EF4-FFF2-40B4-BE49-F238E27FC236}">
                <a16:creationId xmlns:a16="http://schemas.microsoft.com/office/drawing/2014/main" id="{B35D540D-9486-4236-952A-F72DC52D7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792"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831590DC-BE63-CD95-65CA-C78EA972F5A4}"/>
              </a:ext>
            </a:extLst>
          </p:cNvPr>
          <p:cNvSpPr>
            <a:spLocks noGrp="1"/>
          </p:cNvSpPr>
          <p:nvPr>
            <p:ph idx="1"/>
          </p:nvPr>
        </p:nvSpPr>
        <p:spPr>
          <a:xfrm>
            <a:off x="612648" y="3355848"/>
            <a:ext cx="6272784" cy="2825496"/>
          </a:xfrm>
        </p:spPr>
        <p:txBody>
          <a:bodyPr>
            <a:normAutofit fontScale="70000" lnSpcReduction="20000"/>
          </a:bodyPr>
          <a:lstStyle/>
          <a:p>
            <a:pPr marL="0" indent="0">
              <a:buNone/>
            </a:pPr>
            <a:r>
              <a:rPr lang="en-US" sz="2200" dirty="0"/>
              <a:t>As a pagoda is multi tiered the final step was only to correctly duplicate the previous layer and stack it on top to make a sufficiently large structure. I ended up stopping at three layers as anymore would have taken far too many polygons. After Duplicating my layers there were still two things I needed to do before I was done modelling. I first needed to alter my roof section on the topmost layer as this layer was the final one it needed to have a greater slope and size as nothing would be sitting on top of it weighing it down unlike my other roof sections below.to do this I simply extruded the center section and used the shrink/fatten tool to taper the top into a small peak to achieve a more pyramid like roof structure. The final thing I needed to do was to delete any unnecessary faces some faces like the one seen highlighted in my final screenshot were totally obscured by other parts of the model and were thus not visible in game either so to avoid having to render a bunch of additional polygons that would never be seen by anyone I went through and deleted all of these faces throughout my models to ensure only what was needed was being rendered at any given time.</a:t>
            </a:r>
          </a:p>
        </p:txBody>
      </p:sp>
      <p:pic>
        <p:nvPicPr>
          <p:cNvPr id="7" name="Picture 6">
            <a:extLst>
              <a:ext uri="{FF2B5EF4-FFF2-40B4-BE49-F238E27FC236}">
                <a16:creationId xmlns:a16="http://schemas.microsoft.com/office/drawing/2014/main" id="{78F3AA81-43AB-F65A-17AA-2BCEDAE2797C}"/>
              </a:ext>
            </a:extLst>
          </p:cNvPr>
          <p:cNvPicPr>
            <a:picLocks noChangeAspect="1"/>
          </p:cNvPicPr>
          <p:nvPr/>
        </p:nvPicPr>
        <p:blipFill rotWithShape="1">
          <a:blip r:embed="rId3">
            <a:extLst>
              <a:ext uri="{28A0092B-C50C-407E-A947-70E740481C1C}">
                <a14:useLocalDpi xmlns:a14="http://schemas.microsoft.com/office/drawing/2010/main" val="0"/>
              </a:ext>
            </a:extLst>
          </a:blip>
          <a:srcRect t="5525" b="3290"/>
          <a:stretch/>
        </p:blipFill>
        <p:spPr>
          <a:xfrm>
            <a:off x="7684008" y="2308860"/>
            <a:ext cx="4507992" cy="2240280"/>
          </a:xfrm>
          <a:prstGeom prst="rect">
            <a:avLst/>
          </a:prstGeom>
        </p:spPr>
      </p:pic>
      <p:pic>
        <p:nvPicPr>
          <p:cNvPr id="13" name="Picture 12">
            <a:extLst>
              <a:ext uri="{FF2B5EF4-FFF2-40B4-BE49-F238E27FC236}">
                <a16:creationId xmlns:a16="http://schemas.microsoft.com/office/drawing/2014/main" id="{817A4634-9201-DD48-6B43-86D7CC3DD910}"/>
              </a:ext>
            </a:extLst>
          </p:cNvPr>
          <p:cNvPicPr>
            <a:picLocks noChangeAspect="1"/>
          </p:cNvPicPr>
          <p:nvPr/>
        </p:nvPicPr>
        <p:blipFill rotWithShape="1">
          <a:blip r:embed="rId4">
            <a:extLst>
              <a:ext uri="{28A0092B-C50C-407E-A947-70E740481C1C}">
                <a14:useLocalDpi xmlns:a14="http://schemas.microsoft.com/office/drawing/2010/main" val="0"/>
              </a:ext>
            </a:extLst>
          </a:blip>
          <a:srcRect t="6766" b="1629"/>
          <a:stretch/>
        </p:blipFill>
        <p:spPr>
          <a:xfrm>
            <a:off x="7684008" y="4617720"/>
            <a:ext cx="4507992" cy="2240280"/>
          </a:xfrm>
          <a:prstGeom prst="rect">
            <a:avLst/>
          </a:prstGeom>
        </p:spPr>
      </p:pic>
    </p:spTree>
    <p:extLst>
      <p:ext uri="{BB962C8B-B14F-4D97-AF65-F5344CB8AC3E}">
        <p14:creationId xmlns:p14="http://schemas.microsoft.com/office/powerpoint/2010/main" val="1450376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AC40FFA8-CDA2-4745-9D0A-854FC4DBE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79ADC392-E0B3-A9F1-170B-18B38C9F80FE}"/>
              </a:ext>
            </a:extLst>
          </p:cNvPr>
          <p:cNvSpPr>
            <a:spLocks noGrp="1"/>
          </p:cNvSpPr>
          <p:nvPr>
            <p:ph type="title"/>
          </p:nvPr>
        </p:nvSpPr>
        <p:spPr>
          <a:xfrm>
            <a:off x="765612" y="3940584"/>
            <a:ext cx="4648051" cy="2405833"/>
          </a:xfrm>
        </p:spPr>
        <p:txBody>
          <a:bodyPr anchor="ctr">
            <a:normAutofit/>
          </a:bodyPr>
          <a:lstStyle/>
          <a:p>
            <a:r>
              <a:rPr lang="en-GB" sz="4000"/>
              <a:t>Animating And Rigging Part 1</a:t>
            </a:r>
          </a:p>
        </p:txBody>
      </p:sp>
      <p:sp useBgFill="1">
        <p:nvSpPr>
          <p:cNvPr id="16" name="Rectangle 15">
            <a:extLst>
              <a:ext uri="{FF2B5EF4-FFF2-40B4-BE49-F238E27FC236}">
                <a16:creationId xmlns:a16="http://schemas.microsoft.com/office/drawing/2014/main" id="{A031F918-6C2A-4C3F-8785-651FF6135C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7999"/>
          </a:xfrm>
          <a:prstGeom prst="rect">
            <a:avLst/>
          </a:prstGeom>
          <a:ln>
            <a:noFill/>
          </a:ln>
          <a:effectLst>
            <a:outerShdw blurRad="228600" dist="190500" dir="726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628EAF6E-FF8B-DCCF-CABA-3199F537EE7D}"/>
              </a:ext>
            </a:extLst>
          </p:cNvPr>
          <p:cNvPicPr>
            <a:picLocks noChangeAspect="1"/>
          </p:cNvPicPr>
          <p:nvPr/>
        </p:nvPicPr>
        <p:blipFill rotWithShape="1">
          <a:blip r:embed="rId2">
            <a:extLst>
              <a:ext uri="{28A0092B-C50C-407E-A947-70E740481C1C}">
                <a14:useLocalDpi xmlns:a14="http://schemas.microsoft.com/office/drawing/2010/main" val="0"/>
              </a:ext>
            </a:extLst>
          </a:blip>
          <a:srcRect r="3109" b="-2"/>
          <a:stretch/>
        </p:blipFill>
        <p:spPr>
          <a:xfrm>
            <a:off x="1" y="-2"/>
            <a:ext cx="6096000" cy="3429001"/>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528FCB49-3922-5749-9134-FC51E1F56167}"/>
              </a:ext>
            </a:extLst>
          </p:cNvPr>
          <p:cNvPicPr>
            <a:picLocks noChangeAspect="1"/>
          </p:cNvPicPr>
          <p:nvPr/>
        </p:nvPicPr>
        <p:blipFill rotWithShape="1">
          <a:blip r:embed="rId3">
            <a:extLst>
              <a:ext uri="{28A0092B-C50C-407E-A947-70E740481C1C}">
                <a14:useLocalDpi xmlns:a14="http://schemas.microsoft.com/office/drawing/2010/main" val="0"/>
              </a:ext>
            </a:extLst>
          </a:blip>
          <a:srcRect l="3111" r="-2" b="-2"/>
          <a:stretch/>
        </p:blipFill>
        <p:spPr>
          <a:xfrm>
            <a:off x="6096000" y="-2"/>
            <a:ext cx="6096000" cy="3429001"/>
          </a:xfrm>
          <a:prstGeom prst="rect">
            <a:avLst/>
          </a:prstGeom>
        </p:spPr>
      </p:pic>
      <p:sp>
        <p:nvSpPr>
          <p:cNvPr id="15" name="Content Placeholder 10">
            <a:extLst>
              <a:ext uri="{FF2B5EF4-FFF2-40B4-BE49-F238E27FC236}">
                <a16:creationId xmlns:a16="http://schemas.microsoft.com/office/drawing/2014/main" id="{49D4C385-85F5-964D-34EB-5D73A3E89CB4}"/>
              </a:ext>
            </a:extLst>
          </p:cNvPr>
          <p:cNvSpPr>
            <a:spLocks noGrp="1"/>
          </p:cNvSpPr>
          <p:nvPr>
            <p:ph idx="1"/>
          </p:nvPr>
        </p:nvSpPr>
        <p:spPr>
          <a:xfrm>
            <a:off x="6803408" y="3886767"/>
            <a:ext cx="4617965" cy="2513466"/>
          </a:xfrm>
        </p:spPr>
        <p:txBody>
          <a:bodyPr anchor="ctr">
            <a:normAutofit/>
          </a:bodyPr>
          <a:lstStyle/>
          <a:p>
            <a:pPr marL="0" indent="0">
              <a:buNone/>
            </a:pPr>
            <a:r>
              <a:rPr lang="en-US" sz="2000" dirty="0"/>
              <a:t>Here you can see my character model which I have begun the process of rigging using and armature and bones in Blender. The first step I took was to create a bone and line it up with the world origin to create a root which the characters bones would be anchored with</a:t>
            </a:r>
          </a:p>
        </p:txBody>
      </p:sp>
    </p:spTree>
    <p:extLst>
      <p:ext uri="{BB962C8B-B14F-4D97-AF65-F5344CB8AC3E}">
        <p14:creationId xmlns:p14="http://schemas.microsoft.com/office/powerpoint/2010/main" val="3111962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AC40FFA8-CDA2-4745-9D0A-854FC4DBE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8C9691D9-1062-DFE4-FA25-A4C1C69A472B}"/>
              </a:ext>
            </a:extLst>
          </p:cNvPr>
          <p:cNvSpPr>
            <a:spLocks noGrp="1"/>
          </p:cNvSpPr>
          <p:nvPr>
            <p:ph type="title"/>
          </p:nvPr>
        </p:nvSpPr>
        <p:spPr>
          <a:xfrm>
            <a:off x="765612" y="3940584"/>
            <a:ext cx="4648051" cy="2405833"/>
          </a:xfrm>
        </p:spPr>
        <p:txBody>
          <a:bodyPr anchor="ctr">
            <a:normAutofit/>
          </a:bodyPr>
          <a:lstStyle/>
          <a:p>
            <a:r>
              <a:rPr lang="en-GB" sz="4000" dirty="0"/>
              <a:t>Animating And Rigging Part 2</a:t>
            </a:r>
          </a:p>
        </p:txBody>
      </p:sp>
      <p:sp useBgFill="1">
        <p:nvSpPr>
          <p:cNvPr id="16" name="Rectangle 15">
            <a:extLst>
              <a:ext uri="{FF2B5EF4-FFF2-40B4-BE49-F238E27FC236}">
                <a16:creationId xmlns:a16="http://schemas.microsoft.com/office/drawing/2014/main" id="{A031F918-6C2A-4C3F-8785-651FF6135C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7999"/>
          </a:xfrm>
          <a:prstGeom prst="rect">
            <a:avLst/>
          </a:prstGeom>
          <a:ln>
            <a:noFill/>
          </a:ln>
          <a:effectLst>
            <a:outerShdw blurRad="228600" dist="190500" dir="726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CA3E90B-B4D4-D415-1308-3BAE39484BD8}"/>
              </a:ext>
            </a:extLst>
          </p:cNvPr>
          <p:cNvPicPr>
            <a:picLocks noChangeAspect="1"/>
          </p:cNvPicPr>
          <p:nvPr/>
        </p:nvPicPr>
        <p:blipFill rotWithShape="1">
          <a:blip r:embed="rId2">
            <a:extLst>
              <a:ext uri="{28A0092B-C50C-407E-A947-70E740481C1C}">
                <a14:useLocalDpi xmlns:a14="http://schemas.microsoft.com/office/drawing/2010/main" val="0"/>
              </a:ext>
            </a:extLst>
          </a:blip>
          <a:srcRect r="3557" b="1"/>
          <a:stretch/>
        </p:blipFill>
        <p:spPr>
          <a:xfrm>
            <a:off x="1" y="-2"/>
            <a:ext cx="6096000" cy="3429001"/>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6FBE3078-C035-17AB-25DB-55ECB23173B4}"/>
              </a:ext>
            </a:extLst>
          </p:cNvPr>
          <p:cNvPicPr>
            <a:picLocks noChangeAspect="1"/>
          </p:cNvPicPr>
          <p:nvPr/>
        </p:nvPicPr>
        <p:blipFill rotWithShape="1">
          <a:blip r:embed="rId3">
            <a:extLst>
              <a:ext uri="{28A0092B-C50C-407E-A947-70E740481C1C}">
                <a14:useLocalDpi xmlns:a14="http://schemas.microsoft.com/office/drawing/2010/main" val="0"/>
              </a:ext>
            </a:extLst>
          </a:blip>
          <a:srcRect r="3557" b="1"/>
          <a:stretch/>
        </p:blipFill>
        <p:spPr>
          <a:xfrm>
            <a:off x="6096000" y="-2"/>
            <a:ext cx="6096000" cy="3429001"/>
          </a:xfrm>
          <a:prstGeom prst="rect">
            <a:avLst/>
          </a:prstGeom>
        </p:spPr>
      </p:pic>
      <p:sp>
        <p:nvSpPr>
          <p:cNvPr id="11" name="Content Placeholder 10">
            <a:extLst>
              <a:ext uri="{FF2B5EF4-FFF2-40B4-BE49-F238E27FC236}">
                <a16:creationId xmlns:a16="http://schemas.microsoft.com/office/drawing/2014/main" id="{F29A84A6-6687-0FDF-D038-0D9104733F16}"/>
              </a:ext>
            </a:extLst>
          </p:cNvPr>
          <p:cNvSpPr>
            <a:spLocks noGrp="1"/>
          </p:cNvSpPr>
          <p:nvPr>
            <p:ph idx="1"/>
          </p:nvPr>
        </p:nvSpPr>
        <p:spPr>
          <a:xfrm>
            <a:off x="6803408" y="3886767"/>
            <a:ext cx="4617965" cy="2513466"/>
          </a:xfrm>
        </p:spPr>
        <p:txBody>
          <a:bodyPr anchor="ctr">
            <a:normAutofit fontScale="77500" lnSpcReduction="20000"/>
          </a:bodyPr>
          <a:lstStyle/>
          <a:p>
            <a:pPr marL="0" indent="0">
              <a:buNone/>
            </a:pPr>
            <a:r>
              <a:rPr lang="en-US" sz="2000" dirty="0"/>
              <a:t>In this second part you can see me adding additional bones throughout my character model. Starting with the central hip bone </a:t>
            </a:r>
            <a:r>
              <a:rPr lang="en-US" sz="2000" dirty="0" err="1"/>
              <a:t>i</a:t>
            </a:r>
            <a:r>
              <a:rPr lang="en-US" sz="2000" dirty="0"/>
              <a:t> extruded out a number of bones to create a basic representation of a human skeletal system you can see where bones have been placed to allow human like movement. In some areas like the lower part of the back where the end of the spine and coccyx would be I have added a greater number of smaller bones which allow for a greater degree of fine movement whereas for more stiff or limited areas such as the upper leg / thigh I have opted for much longer single bones to better represent how these body parts would move in real life</a:t>
            </a:r>
          </a:p>
        </p:txBody>
      </p:sp>
    </p:spTree>
    <p:extLst>
      <p:ext uri="{BB962C8B-B14F-4D97-AF65-F5344CB8AC3E}">
        <p14:creationId xmlns:p14="http://schemas.microsoft.com/office/powerpoint/2010/main" val="3691235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AC40FFA8-CDA2-4745-9D0A-854FC4DBE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4303E124-0905-4079-9E14-F742F807B7A9}"/>
              </a:ext>
            </a:extLst>
          </p:cNvPr>
          <p:cNvSpPr>
            <a:spLocks noGrp="1"/>
          </p:cNvSpPr>
          <p:nvPr>
            <p:ph type="title"/>
          </p:nvPr>
        </p:nvSpPr>
        <p:spPr>
          <a:xfrm>
            <a:off x="765612" y="3940584"/>
            <a:ext cx="4648051" cy="2405833"/>
          </a:xfrm>
        </p:spPr>
        <p:txBody>
          <a:bodyPr anchor="ctr">
            <a:normAutofit/>
          </a:bodyPr>
          <a:lstStyle/>
          <a:p>
            <a:r>
              <a:rPr lang="en-GB" sz="4000" dirty="0"/>
              <a:t>Animation and Rigging Part 3</a:t>
            </a:r>
          </a:p>
        </p:txBody>
      </p:sp>
      <p:sp useBgFill="1">
        <p:nvSpPr>
          <p:cNvPr id="16" name="Rectangle 15">
            <a:extLst>
              <a:ext uri="{FF2B5EF4-FFF2-40B4-BE49-F238E27FC236}">
                <a16:creationId xmlns:a16="http://schemas.microsoft.com/office/drawing/2014/main" id="{A031F918-6C2A-4C3F-8785-651FF6135C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7999"/>
          </a:xfrm>
          <a:prstGeom prst="rect">
            <a:avLst/>
          </a:prstGeom>
          <a:ln>
            <a:noFill/>
          </a:ln>
          <a:effectLst>
            <a:outerShdw blurRad="228600" dist="190500" dir="726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0391F8E5-5CA6-0C94-527B-154E3DD2DA1D}"/>
              </a:ext>
            </a:extLst>
          </p:cNvPr>
          <p:cNvPicPr>
            <a:picLocks noChangeAspect="1"/>
          </p:cNvPicPr>
          <p:nvPr/>
        </p:nvPicPr>
        <p:blipFill rotWithShape="1">
          <a:blip r:embed="rId2">
            <a:extLst>
              <a:ext uri="{28A0092B-C50C-407E-A947-70E740481C1C}">
                <a14:useLocalDpi xmlns:a14="http://schemas.microsoft.com/office/drawing/2010/main" val="0"/>
              </a:ext>
            </a:extLst>
          </a:blip>
          <a:srcRect l="2544" r="1012" b="1"/>
          <a:stretch/>
        </p:blipFill>
        <p:spPr>
          <a:xfrm>
            <a:off x="1" y="-2"/>
            <a:ext cx="6096000" cy="3429001"/>
          </a:xfrm>
          <a:prstGeom prst="rect">
            <a:avLst/>
          </a:prstGeom>
        </p:spPr>
      </p:pic>
      <p:pic>
        <p:nvPicPr>
          <p:cNvPr id="7" name="Picture 6">
            <a:extLst>
              <a:ext uri="{FF2B5EF4-FFF2-40B4-BE49-F238E27FC236}">
                <a16:creationId xmlns:a16="http://schemas.microsoft.com/office/drawing/2014/main" id="{4C5B05A3-912C-91E3-4AE5-427B0E15B9FF}"/>
              </a:ext>
            </a:extLst>
          </p:cNvPr>
          <p:cNvPicPr>
            <a:picLocks noChangeAspect="1"/>
          </p:cNvPicPr>
          <p:nvPr/>
        </p:nvPicPr>
        <p:blipFill rotWithShape="1">
          <a:blip r:embed="rId3">
            <a:extLst>
              <a:ext uri="{28A0092B-C50C-407E-A947-70E740481C1C}">
                <a14:useLocalDpi xmlns:a14="http://schemas.microsoft.com/office/drawing/2010/main" val="0"/>
              </a:ext>
            </a:extLst>
          </a:blip>
          <a:srcRect l="3111" r="-2" b="-2"/>
          <a:stretch/>
        </p:blipFill>
        <p:spPr>
          <a:xfrm>
            <a:off x="6096000" y="-2"/>
            <a:ext cx="6096000" cy="3429001"/>
          </a:xfrm>
          <a:prstGeom prst="rect">
            <a:avLst/>
          </a:prstGeom>
        </p:spPr>
      </p:pic>
      <p:sp>
        <p:nvSpPr>
          <p:cNvPr id="11" name="Content Placeholder 10">
            <a:extLst>
              <a:ext uri="{FF2B5EF4-FFF2-40B4-BE49-F238E27FC236}">
                <a16:creationId xmlns:a16="http://schemas.microsoft.com/office/drawing/2014/main" id="{14936D05-416A-72D3-EC8E-707973EA8FD0}"/>
              </a:ext>
            </a:extLst>
          </p:cNvPr>
          <p:cNvSpPr>
            <a:spLocks noGrp="1"/>
          </p:cNvSpPr>
          <p:nvPr>
            <p:ph idx="1"/>
          </p:nvPr>
        </p:nvSpPr>
        <p:spPr>
          <a:xfrm>
            <a:off x="6803408" y="3886767"/>
            <a:ext cx="4617965" cy="2513466"/>
          </a:xfrm>
        </p:spPr>
        <p:txBody>
          <a:bodyPr anchor="ctr">
            <a:normAutofit fontScale="92500" lnSpcReduction="20000"/>
          </a:bodyPr>
          <a:lstStyle/>
          <a:p>
            <a:pPr marL="0" indent="0">
              <a:buNone/>
            </a:pPr>
            <a:r>
              <a:rPr lang="en-US" sz="2000" dirty="0"/>
              <a:t>At this stage I was beginning to link certain bone groups together with the keep offset modifier to link their movements and positions together. After applying my offset modifier I went back into object mode and selected both my mesh and my armature to apply the “automatic weights” setting to them allowing me to skin my mesh and bind it to the bones so that when my bones move the mesh will move and change around it to account for those movements.</a:t>
            </a:r>
          </a:p>
        </p:txBody>
      </p:sp>
    </p:spTree>
    <p:extLst>
      <p:ext uri="{BB962C8B-B14F-4D97-AF65-F5344CB8AC3E}">
        <p14:creationId xmlns:p14="http://schemas.microsoft.com/office/powerpoint/2010/main" val="20012441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294</TotalTime>
  <Words>1863</Words>
  <Application>Microsoft Office PowerPoint</Application>
  <PresentationFormat>Widescreen</PresentationFormat>
  <Paragraphs>31</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3D Modelling PORT1</vt:lpstr>
      <vt:lpstr>3D Modelling a Pagoda Part 1</vt:lpstr>
      <vt:lpstr>3D Modelling a Pagoda Part 2</vt:lpstr>
      <vt:lpstr>3D Modelling a Pagoda Part 3</vt:lpstr>
      <vt:lpstr>3D Modelling a Pagoda Part 4</vt:lpstr>
      <vt:lpstr>3D Modelling a Pagoda Part 5</vt:lpstr>
      <vt:lpstr>Animating And Rigging Part 1</vt:lpstr>
      <vt:lpstr>Animating And Rigging Part 2</vt:lpstr>
      <vt:lpstr>Animation and Rigging Part 3</vt:lpstr>
      <vt:lpstr>Animation And Rigging Part 4</vt:lpstr>
      <vt:lpstr>UV Unwrapping And Texture Creation Part 1</vt:lpstr>
      <vt:lpstr>UV Unwrapping And Texture Creation Part 2</vt:lpstr>
      <vt:lpstr>UV Unwrapping And Texture Creation Part 3</vt:lpstr>
      <vt:lpstr>UV Unwrapping And Texture Creation Part 4</vt:lpstr>
      <vt:lpstr>UV Unwrapping And Texture Creation Part 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Modelling PORT1</dc:title>
  <dc:creator>Dylan Dennis</dc:creator>
  <cp:lastModifiedBy>Dylan Dennis</cp:lastModifiedBy>
  <cp:revision>20</cp:revision>
  <dcterms:created xsi:type="dcterms:W3CDTF">2023-12-08T15:20:48Z</dcterms:created>
  <dcterms:modified xsi:type="dcterms:W3CDTF">2023-12-09T16:13:51Z</dcterms:modified>
</cp:coreProperties>
</file>

<file path=docProps/thumbnail.jpeg>
</file>